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84" r:id="rId3"/>
    <p:sldId id="296" r:id="rId4"/>
    <p:sldId id="297" r:id="rId5"/>
    <p:sldId id="326" r:id="rId6"/>
    <p:sldId id="322" r:id="rId7"/>
    <p:sldId id="325" r:id="rId8"/>
    <p:sldId id="324" r:id="rId9"/>
    <p:sldId id="327" r:id="rId10"/>
    <p:sldId id="29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6"/>
    <a:srgbClr val="9259A3"/>
    <a:srgbClr val="FF7E8C"/>
    <a:srgbClr val="00FFF0"/>
    <a:srgbClr val="F36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6301"/>
  </p:normalViewPr>
  <p:slideViewPr>
    <p:cSldViewPr snapToGrid="0">
      <p:cViewPr varScale="1">
        <p:scale>
          <a:sx n="122" d="100"/>
          <a:sy n="122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89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0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09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3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2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F3B1-F3DA-4441-B1EE-A851EB4245DB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92E3-9FDF-E54D-B4EB-6783B208EA12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909F-0DAD-EF43-BD61-D49A3729F966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9CD0-1312-E046-A25A-EF67E8F26F22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FF94-728B-E64A-8809-790A4B1ED3D4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F34A-1CEF-A047-A231-02CE8861FB9D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9715-70F5-924C-B3F8-AD1883EF0647}" type="datetime1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2980-813B-CE49-B375-E252E333A381}" type="datetime1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0C0A-6F6A-0D4B-8E91-ACA8A5BF8E76}" type="datetime1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99F8-5E62-5A4D-97BB-29105228C9E6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28A-E76A-414B-946C-79A173F175C6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5CE49-D2F1-D84A-9B2E-0E5EACFB1C70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Essam Abdelghany Under Supervision of Dr. Kenny Zhu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Natural Language Processing </a:t>
            </a:r>
            <a:r>
              <a:rPr lang="en-US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Tutorials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9E56-D071-8596-A083-46AA9F3F7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8901"/>
          </a:xfrm>
        </p:spPr>
        <p:txBody>
          <a:bodyPr/>
          <a:lstStyle/>
          <a:p>
            <a:r>
              <a:rPr lang="en-US" sz="2000" i="1" dirty="0">
                <a:latin typeface="Avenir Book" panose="02000503020000020003" pitchFamily="2" charset="0"/>
              </a:rPr>
              <a:t>Become a natural language processing expert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324796" y="4604559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Dr. Kenny Zhu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505619" y="509403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TAs: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Essam Abdelghany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FEAEC-9D59-703D-A89A-0294FB18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0</a:t>
            </a:fld>
            <a:endParaRPr lang="en-US"/>
          </a:p>
        </p:txBody>
      </p:sp>
      <p:pic>
        <p:nvPicPr>
          <p:cNvPr id="4" name="Picture 14" descr="Machine Learning PNG Background - PNG All | PNG All">
            <a:extLst>
              <a:ext uri="{FF2B5EF4-FFF2-40B4-BE49-F238E27FC236}">
                <a16:creationId xmlns:a16="http://schemas.microsoft.com/office/drawing/2014/main" id="{372B06F8-11FF-10A9-5D94-7ED7A52EE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24" y="3775652"/>
            <a:ext cx="2304143" cy="230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ire Chatbot Developers | Hire Remote Chatbot Developers -Prismetric">
            <a:extLst>
              <a:ext uri="{FF2B5EF4-FFF2-40B4-BE49-F238E27FC236}">
                <a16:creationId xmlns:a16="http://schemas.microsoft.com/office/drawing/2014/main" id="{BDCD2D21-A4F5-6FB6-E994-317D5FAB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33" y="3429000"/>
            <a:ext cx="3229303" cy="322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820" y="38469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sz="60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Thank You</a:t>
            </a:r>
            <a:endParaRPr lang="en-US" sz="60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2862C-A77B-8DC2-29B4-805301F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66AB08A5-3187-4322-7326-A57437B3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9B027045-7614-2657-8E15-44A113A5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3" y="5172524"/>
            <a:ext cx="1450795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Machine Learning PNG Background - PNG All | PNG All">
            <a:extLst>
              <a:ext uri="{FF2B5EF4-FFF2-40B4-BE49-F238E27FC236}">
                <a16:creationId xmlns:a16="http://schemas.microsoft.com/office/drawing/2014/main" id="{73416BF7-31AB-D6ED-C993-1686F98D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57" y="873448"/>
            <a:ext cx="5106975" cy="48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15" y="2718649"/>
            <a:ext cx="3120342" cy="1325563"/>
          </a:xfrm>
        </p:spPr>
        <p:txBody>
          <a:bodyPr>
            <a:noAutofit/>
          </a:bodyPr>
          <a:lstStyle/>
          <a:p>
            <a:r>
              <a:rPr lang="en" sz="99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sz="9900" b="1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sz="9900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9AE43-A1C7-DF8B-049A-2B83203D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B3F07-2D9C-0DA3-20FC-E22C7E49002C}"/>
              </a:ext>
            </a:extLst>
          </p:cNvPr>
          <p:cNvSpPr txBox="1"/>
          <p:nvPr/>
        </p:nvSpPr>
        <p:spPr>
          <a:xfrm>
            <a:off x="1835407" y="5361710"/>
            <a:ext cx="887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Reminder in tutorials we recap on lecture via pop quiz, learn technologies discuss hard problems in assignments, demonstrate practical aspects of content learnt in lecture</a:t>
            </a:r>
          </a:p>
        </p:txBody>
      </p:sp>
      <p:pic>
        <p:nvPicPr>
          <p:cNvPr id="6" name="Picture 14" descr="Machine Learning PNG Background - PNG All | PNG All">
            <a:extLst>
              <a:ext uri="{FF2B5EF4-FFF2-40B4-BE49-F238E27FC236}">
                <a16:creationId xmlns:a16="http://schemas.microsoft.com/office/drawing/2014/main" id="{A40A7DBF-D0DA-2E02-860D-F6F6816E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1804782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1) Given a set of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b="1" dirty="0"/>
                  <a:t> modeled by a probability distribution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the most optimal way to estimate the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is ………..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Maximizing 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b)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c)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d) All of the above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94898"/>
                <a:ext cx="11060575" cy="3291502"/>
              </a:xfrm>
              <a:blipFill>
                <a:blip r:embed="rId5"/>
                <a:stretch>
                  <a:fillRect l="-1032" t="-3065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B019B001-9414-694A-466E-C80115B5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D9CF-C888-D5EA-D719-656311C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DB4EB0E-2221-9F3C-EDB5-5D5E1669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F7F01-F6C5-A269-5F0A-2E0434CC2D12}"/>
              </a:ext>
            </a:extLst>
          </p:cNvPr>
          <p:cNvSpPr txBox="1"/>
          <p:nvPr/>
        </p:nvSpPr>
        <p:spPr>
          <a:xfrm>
            <a:off x="838199" y="6212581"/>
            <a:ext cx="3671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Take notes as quizzes may not be posted in solved form.</a:t>
            </a:r>
          </a:p>
        </p:txBody>
      </p:sp>
    </p:spTree>
    <p:extLst>
      <p:ext uri="{BB962C8B-B14F-4D97-AF65-F5344CB8AC3E}">
        <p14:creationId xmlns:p14="http://schemas.microsoft.com/office/powerpoint/2010/main" val="29830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496" y="2194898"/>
                <a:ext cx="1125109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2) Given a set of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modeled by a probability distribution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the most optimal way to estimate the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 is …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b)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c)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can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e) None of the above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496" y="2194898"/>
                <a:ext cx="11251095" cy="3291502"/>
              </a:xfrm>
              <a:blipFill>
                <a:blip r:embed="rId5"/>
                <a:stretch>
                  <a:fillRect l="-1129" t="-3065"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3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7B32200-3921-3FCC-FBC4-F3A702B5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1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4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7B32200-3921-3FCC-FBC4-F3A702B5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42592-7FD9-F1F9-C6AF-0A2B69223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436" y="2328602"/>
            <a:ext cx="9221364" cy="24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6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496" y="2194898"/>
                <a:ext cx="11251095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3) The set of all possible parameters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takes this shape because…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 In HMM, each parameter is a probability</a:t>
                </a:r>
              </a:p>
              <a:p>
                <a:pPr marL="0" indent="0">
                  <a:buNone/>
                </a:pPr>
                <a:r>
                  <a:rPr lang="en-US" dirty="0"/>
                  <a:t>b)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states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possible Markov interactions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prior probabilities</a:t>
                </a:r>
              </a:p>
              <a:p>
                <a:pPr marL="0" indent="0">
                  <a:buNone/>
                </a:pPr>
                <a:r>
                  <a:rPr lang="en-US" dirty="0"/>
                  <a:t>c) (a) &amp; (b)</a:t>
                </a:r>
              </a:p>
              <a:p>
                <a:pPr marL="0" indent="0">
                  <a:buNone/>
                </a:pPr>
                <a:r>
                  <a:rPr lang="en-US" dirty="0"/>
                  <a:t>e) None of the above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7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496" y="2194898"/>
                <a:ext cx="11251095" cy="3291502"/>
              </a:xfrm>
              <a:blipFill>
                <a:blip r:embed="rId5"/>
                <a:stretch>
                  <a:fillRect l="-1129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5</a:t>
            </a:fld>
            <a:endParaRPr lang="en-US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7B32200-3921-3FCC-FBC4-F3A702B5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BC7FB5-7E45-5A33-912E-A82A48A97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751" y="4188173"/>
            <a:ext cx="7585841" cy="18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495" y="2194898"/>
                <a:ext cx="10515599" cy="32915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4) Regarding the equation below…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a)Can derive it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fact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refers to a transition</a:t>
                </a:r>
              </a:p>
              <a:p>
                <a:pPr marL="0" indent="0">
                  <a:buNone/>
                </a:pPr>
                <a:r>
                  <a:rPr lang="en-US" dirty="0"/>
                  <a:t>b) If we maximize it, we get a way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directly from the data</a:t>
                </a:r>
              </a:p>
              <a:p>
                <a:pPr marL="0" indent="0">
                  <a:buNone/>
                </a:pPr>
                <a:r>
                  <a:rPr lang="en-US" dirty="0"/>
                  <a:t>c) If we minimize it, we get a way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directly from the data</a:t>
                </a:r>
              </a:p>
              <a:p>
                <a:pPr marL="0" indent="0">
                  <a:buNone/>
                </a:pPr>
                <a:r>
                  <a:rPr lang="en-US" dirty="0"/>
                  <a:t>e) We can solve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find the optimal set of parameters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2800" dirty="0">
                  <a:latin typeface="Poppins" pitchFamily="2" charset="77"/>
                  <a:cs typeface="Poppins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BAC55-8A1F-944B-026F-DBD820A5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495" y="2194898"/>
                <a:ext cx="10515599" cy="3291502"/>
              </a:xfrm>
              <a:blipFill>
                <a:blip r:embed="rId5"/>
                <a:stretch>
                  <a:fillRect l="-1206"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7B32200-3921-3FCC-FBC4-F3A702B5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445DB-2CBB-1D84-6BC0-B2F7C25BC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716" y="5221156"/>
            <a:ext cx="7772400" cy="9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95" y="2194898"/>
            <a:ext cx="10515600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5) In the EM algorithm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It’s possible to estimate the MLE without labels (like 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b) If the fully observed data has a simple solution then so will the partially observed data</a:t>
            </a:r>
          </a:p>
          <a:p>
            <a:pPr marL="0" indent="0">
              <a:buNone/>
            </a:pPr>
            <a:r>
              <a:rPr lang="en-US" dirty="0"/>
              <a:t>c) Initialization does not matter</a:t>
            </a:r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7B32200-3921-3FCC-FBC4-F3A702B5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0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40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Pop </a:t>
            </a:r>
            <a:r>
              <a:rPr lang="en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Quiz</a:t>
            </a:r>
            <a:endParaRPr lang="en-US" b="1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95" y="2194898"/>
            <a:ext cx="10515600" cy="3291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6) Fundamental Problems HMM can solve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a) Given the model parameters and observed data, estimate the optimal sequence of hidden states.</a:t>
            </a:r>
          </a:p>
          <a:p>
            <a:pPr marL="0" indent="0">
              <a:buNone/>
            </a:pPr>
            <a:r>
              <a:rPr lang="en-US" dirty="0"/>
              <a:t>b) Given the model parameters and observed data, calculate the model likelihood.</a:t>
            </a:r>
          </a:p>
          <a:p>
            <a:pPr marL="0" indent="0">
              <a:buNone/>
            </a:pPr>
            <a:r>
              <a:rPr lang="en-US"/>
              <a:t>c) </a:t>
            </a:r>
            <a:r>
              <a:rPr lang="en-US" dirty="0"/>
              <a:t>Given just the observed data, estimate the model </a:t>
            </a:r>
            <a:r>
              <a:rPr lang="en-US"/>
              <a:t>parameters.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e) All of the above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8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BBDB-B25E-1052-25C3-A4D02C3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Who Wants to be a Millionaire Suspense - Sound Effect (HD)">
            <a:hlinkClick r:id="" action="ppaction://media"/>
            <a:extLst>
              <a:ext uri="{FF2B5EF4-FFF2-40B4-BE49-F238E27FC236}">
                <a16:creationId xmlns:a16="http://schemas.microsoft.com/office/drawing/2014/main" id="{FB5D981A-9714-41BD-6AB3-483A1F61C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935" y="1142818"/>
            <a:ext cx="325899" cy="325899"/>
          </a:xfrm>
          <a:prstGeom prst="rect">
            <a:avLst/>
          </a:prstGeom>
        </p:spPr>
      </p:pic>
      <p:pic>
        <p:nvPicPr>
          <p:cNvPr id="7" name="Picture 14" descr="Machine Learning PNG Background - PNG All | PNG All">
            <a:extLst>
              <a:ext uri="{FF2B5EF4-FFF2-40B4-BE49-F238E27FC236}">
                <a16:creationId xmlns:a16="http://schemas.microsoft.com/office/drawing/2014/main" id="{87B32200-3921-3FCC-FBC4-F3A702B5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7590" y="95252"/>
            <a:ext cx="1366388" cy="13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4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3528</TotalTime>
  <Words>509</Words>
  <Application>Microsoft Macintosh PowerPoint</Application>
  <PresentationFormat>Widescreen</PresentationFormat>
  <Paragraphs>64</Paragraphs>
  <Slides>10</Slides>
  <Notes>9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Book</vt:lpstr>
      <vt:lpstr>Calibri</vt:lpstr>
      <vt:lpstr>Calibri Light</vt:lpstr>
      <vt:lpstr>Cambria Math</vt:lpstr>
      <vt:lpstr>Poppins</vt:lpstr>
      <vt:lpstr>Office Theme</vt:lpstr>
      <vt:lpstr>Natural Language Processing Tutorials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Wisam</cp:lastModifiedBy>
  <cp:revision>118</cp:revision>
  <dcterms:created xsi:type="dcterms:W3CDTF">2023-04-27T21:19:03Z</dcterms:created>
  <dcterms:modified xsi:type="dcterms:W3CDTF">2025-03-26T03:19:10Z</dcterms:modified>
</cp:coreProperties>
</file>